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3" autoAdjust="0"/>
    <p:restoredTop sz="94660"/>
  </p:normalViewPr>
  <p:slideViewPr>
    <p:cSldViewPr snapToGrid="0">
      <p:cViewPr varScale="1">
        <p:scale>
          <a:sx n="71" d="100"/>
          <a:sy n="71" d="100"/>
        </p:scale>
        <p:origin x="5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bg2">
                <a:lumMod val="20000"/>
                <a:lumOff val="80000"/>
              </a:schemeClr>
            </a:gs>
            <a:gs pos="100000">
              <a:schemeClr val="bg2">
                <a:lumMod val="60000"/>
                <a:lumOff val="4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Lavoro cognitivo e sviluppo nel Distretto di Santa Croce sull’Arno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Il ruolo dei lavoratori della conoscenza nei processi di crescita competitiva del territorio</a:t>
            </a:r>
          </a:p>
          <a:p>
            <a:endParaRPr lang="it-IT" dirty="0"/>
          </a:p>
          <a:p>
            <a:pPr algn="ctr"/>
            <a:r>
              <a:rPr lang="it-IT" sz="1800" dirty="0" smtClean="0"/>
              <a:t>Di Enrico Fabbri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359668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L’andamento economico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4211" y="685800"/>
            <a:ext cx="11025567" cy="3615267"/>
          </a:xfrm>
        </p:spPr>
        <p:txBody>
          <a:bodyPr anchor="t" anchorCtr="1"/>
          <a:lstStyle/>
          <a:p>
            <a:r>
              <a:rPr lang="it-IT" dirty="0" smtClean="0"/>
              <a:t>Nei settori della lavorazione del cuoio, pelli e fabbricazione calzature, tra il 2009 e il 2013 gli addetti sono diminuiti del 4,7% e le imprese dell’1,7% (DT);</a:t>
            </a:r>
          </a:p>
          <a:p>
            <a:pPr marL="0" indent="0">
              <a:buNone/>
            </a:pPr>
            <a:r>
              <a:rPr lang="it-IT" b="1" dirty="0" smtClean="0"/>
              <a:t>Ma….</a:t>
            </a:r>
          </a:p>
          <a:p>
            <a:r>
              <a:rPr lang="it-IT" dirty="0" smtClean="0"/>
              <a:t>Tra il 2010 e il 2013 l’export del cuoio conciato aumenta del 13,6% e quello delle calzature del 26,7% (PI);</a:t>
            </a:r>
          </a:p>
          <a:p>
            <a:r>
              <a:rPr lang="it-IT" dirty="0" smtClean="0"/>
              <a:t>Tra il 2009 e il 2011 il fatturato aumenta del 31,6% e il valore aggiunto cresce del 34,6% (PI);</a:t>
            </a:r>
          </a:p>
          <a:p>
            <a:r>
              <a:rPr lang="it-IT" dirty="0" smtClean="0"/>
              <a:t>Nel 2011 viene reinvestito il 12,6% del valore aggiunto prodotto (RT)</a:t>
            </a:r>
          </a:p>
          <a:p>
            <a:endParaRPr lang="it-IT" dirty="0" smtClean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3697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processi di riaggiustamento industriale in atto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5592" y="423085"/>
            <a:ext cx="4119800" cy="4391798"/>
          </a:xfrm>
        </p:spPr>
        <p:txBody>
          <a:bodyPr>
            <a:normAutofit fontScale="92500"/>
          </a:bodyPr>
          <a:lstStyle/>
          <a:p>
            <a:r>
              <a:rPr lang="it-IT" dirty="0" smtClean="0"/>
              <a:t>Ampliamento qualitativo dell’offerta e dei campionari;</a:t>
            </a:r>
          </a:p>
          <a:p>
            <a:r>
              <a:rPr lang="it-IT" dirty="0" smtClean="0"/>
              <a:t>Investimenti nei brand </a:t>
            </a:r>
            <a:r>
              <a:rPr lang="it-IT" dirty="0"/>
              <a:t>(calzaturiero</a:t>
            </a:r>
            <a:r>
              <a:rPr lang="it-IT" dirty="0" smtClean="0"/>
              <a:t>);</a:t>
            </a:r>
          </a:p>
          <a:p>
            <a:r>
              <a:rPr lang="it-IT" dirty="0" smtClean="0"/>
              <a:t>Delocalizzazione di fasi del processo produttivo a minor valore aggiunto (calzaturiero);</a:t>
            </a:r>
          </a:p>
          <a:p>
            <a:r>
              <a:rPr lang="it-IT" dirty="0" smtClean="0"/>
              <a:t>Rafforzamento dei canali distributivi (joint venture di vendita);</a:t>
            </a:r>
          </a:p>
          <a:p>
            <a:r>
              <a:rPr lang="it-IT" dirty="0" smtClean="0"/>
              <a:t>Innovazioni di processo;</a:t>
            </a:r>
          </a:p>
          <a:p>
            <a:r>
              <a:rPr lang="it-IT" dirty="0" smtClean="0"/>
              <a:t>Innovazioni di prodotto;</a:t>
            </a:r>
          </a:p>
          <a:p>
            <a:endParaRPr lang="it-IT" dirty="0"/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6406443" y="665089"/>
            <a:ext cx="5333265" cy="37446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 smtClean="0"/>
              <a:t>Le aziende assumono l’assetto delle c.d.</a:t>
            </a:r>
          </a:p>
          <a:p>
            <a:pPr marL="0" indent="0" algn="ctr">
              <a:buNone/>
            </a:pPr>
            <a:r>
              <a:rPr lang="it-IT" dirty="0" smtClean="0"/>
              <a:t>IMPRESE DISTRETTUALI GLOBALI:</a:t>
            </a:r>
          </a:p>
          <a:p>
            <a:pPr>
              <a:buFontTx/>
              <a:buChar char="-"/>
            </a:pPr>
            <a:r>
              <a:rPr lang="it-IT" dirty="0" smtClean="0"/>
              <a:t>Parziale delocalizzazione rapporti di sub-fornitura;</a:t>
            </a:r>
          </a:p>
          <a:p>
            <a:pPr>
              <a:buFontTx/>
              <a:buChar char="-"/>
            </a:pPr>
            <a:r>
              <a:rPr lang="it-IT" dirty="0" smtClean="0"/>
              <a:t>Nuove modalità di presidio dei canali distributivi e di vendita;</a:t>
            </a:r>
          </a:p>
          <a:p>
            <a:pPr>
              <a:buFontTx/>
              <a:buChar char="-"/>
            </a:pPr>
            <a:r>
              <a:rPr lang="it-IT" dirty="0" smtClean="0"/>
              <a:t>Sviluppo rapporti con partner industriali localizzati fuori dal distretto (per produrre e per vendere)</a:t>
            </a:r>
            <a:endParaRPr lang="it-IT" dirty="0"/>
          </a:p>
        </p:txBody>
      </p:sp>
      <p:sp>
        <p:nvSpPr>
          <p:cNvPr id="6" name="Freccia a destra 5"/>
          <p:cNvSpPr/>
          <p:nvPr/>
        </p:nvSpPr>
        <p:spPr>
          <a:xfrm>
            <a:off x="4464424" y="2178424"/>
            <a:ext cx="1734670" cy="7261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04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2262" y="5165757"/>
            <a:ext cx="10008369" cy="1507067"/>
          </a:xfrm>
        </p:spPr>
        <p:txBody>
          <a:bodyPr/>
          <a:lstStyle/>
          <a:p>
            <a:r>
              <a:rPr lang="it-IT" dirty="0" smtClean="0"/>
              <a:t>Le ricadute sulla composizione della forza lavoro (I)</a:t>
            </a:r>
            <a:endParaRPr lang="it-IT" dirty="0"/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388469"/>
              </p:ext>
            </p:extLst>
          </p:nvPr>
        </p:nvGraphicFramePr>
        <p:xfrm>
          <a:off x="353962" y="150168"/>
          <a:ext cx="6857998" cy="51908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1762"/>
                <a:gridCol w="490558"/>
                <a:gridCol w="512361"/>
                <a:gridCol w="501459"/>
                <a:gridCol w="555966"/>
                <a:gridCol w="545065"/>
                <a:gridCol w="545065"/>
                <a:gridCol w="446953"/>
                <a:gridCol w="543187"/>
                <a:gridCol w="448053"/>
                <a:gridCol w="587569"/>
              </a:tblGrid>
              <a:tr h="304506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 err="1">
                          <a:effectLst/>
                        </a:rPr>
                        <a:t>Ateco</a:t>
                      </a:r>
                      <a:r>
                        <a:rPr lang="it-IT" sz="1000" dirty="0">
                          <a:effectLst/>
                        </a:rPr>
                        <a:t> '07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2013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2012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2011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2010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2009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6711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Addetti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Imprese attive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Addetti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Imprese attive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Addetti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Imprese attive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Addetti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Imprese attive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Addetti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Imprese attive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</a:tr>
              <a:tr h="6851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62: produzione di software, consulenza informatica e attività connesse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151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44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145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39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136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37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106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34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94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27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</a:tr>
              <a:tr h="6281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63: attività dei servizi d'informazione e altri servizi informatici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340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126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339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129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346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124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349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124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265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110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</a:tr>
              <a:tr h="3425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69: attività legali e contabilità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80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14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81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14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62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12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62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15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28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11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</a:tr>
              <a:tr h="5138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70: attività di direzione aziendale e di consulenza gestionale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121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63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107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58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106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53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192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53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236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50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</a:tr>
              <a:tr h="6851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71: attività degli studi di architettura e d'ingegneria, collaudi ed analisi tecniche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95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34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82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29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100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41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74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38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40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28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</a:tr>
              <a:tr h="3769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72: ricerca scientifica e sviluppo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8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4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5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5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8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6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6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4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6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3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</a:tr>
              <a:tr h="3425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73: pubblicità e ricerche di mercato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66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54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69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58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48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39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69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57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50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45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</a:tr>
              <a:tr h="5138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74: altre attività professionali, scientifiche e tecniche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195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136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158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120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130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91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142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102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85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69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</a:tr>
              <a:tr h="1557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Totale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1056</a:t>
                      </a:r>
                      <a:endParaRPr lang="it-IT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475</a:t>
                      </a:r>
                      <a:endParaRPr lang="it-IT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986</a:t>
                      </a:r>
                      <a:endParaRPr lang="it-IT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452</a:t>
                      </a:r>
                      <a:endParaRPr lang="it-IT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936</a:t>
                      </a:r>
                      <a:endParaRPr lang="it-IT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403</a:t>
                      </a:r>
                      <a:endParaRPr lang="it-IT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1000</a:t>
                      </a:r>
                      <a:endParaRPr lang="it-IT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427</a:t>
                      </a:r>
                      <a:endParaRPr lang="it-IT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804</a:t>
                      </a:r>
                      <a:endParaRPr lang="it-IT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343</a:t>
                      </a:r>
                      <a:endParaRPr lang="it-IT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421" marR="28421" marT="0" marB="0" anchor="ctr"/>
                </a:tc>
              </a:tr>
            </a:tbl>
          </a:graphicData>
        </a:graphic>
      </p:graphicFrame>
      <p:sp>
        <p:nvSpPr>
          <p:cNvPr id="10" name="Segnaposto contenuto 2"/>
          <p:cNvSpPr>
            <a:spLocks noGrp="1"/>
          </p:cNvSpPr>
          <p:nvPr>
            <p:ph idx="1"/>
          </p:nvPr>
        </p:nvSpPr>
        <p:spPr>
          <a:xfrm>
            <a:off x="7586449" y="2979177"/>
            <a:ext cx="4433478" cy="2251041"/>
          </a:xfrm>
          <a:gradFill flip="none" rotWithShape="1">
            <a:gsLst>
              <a:gs pos="7900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2700000" scaled="1"/>
            <a:tileRect/>
          </a:gradFill>
        </p:spPr>
        <p:txBody>
          <a:bodyPr>
            <a:noAutofit/>
          </a:bodyPr>
          <a:lstStyle/>
          <a:p>
            <a:r>
              <a:rPr lang="it-IT" sz="1600" dirty="0" smtClean="0"/>
              <a:t>Tra il 2009 e il 2013, gli addetti che operano nelle imprese che producono servizi ad alto valore aggiunto aumentano del 31,3%.</a:t>
            </a:r>
          </a:p>
          <a:p>
            <a:r>
              <a:rPr lang="it-IT" sz="1600" dirty="0"/>
              <a:t>Tra il 2009 e il </a:t>
            </a:r>
            <a:r>
              <a:rPr lang="it-IT" sz="1600" dirty="0" smtClean="0"/>
              <a:t>2013, le imprese attive </a:t>
            </a:r>
            <a:r>
              <a:rPr lang="it-IT" sz="1600" dirty="0"/>
              <a:t>che producono servizi ad alto valore aggiunto aumentano </a:t>
            </a:r>
            <a:r>
              <a:rPr lang="it-IT" sz="1600" dirty="0" smtClean="0"/>
              <a:t>del 38,5%.</a:t>
            </a:r>
            <a:endParaRPr lang="it-IT" sz="1600" dirty="0"/>
          </a:p>
        </p:txBody>
      </p:sp>
      <p:sp>
        <p:nvSpPr>
          <p:cNvPr id="11" name="Freccia angolare in su 10"/>
          <p:cNvSpPr/>
          <p:nvPr/>
        </p:nvSpPr>
        <p:spPr>
          <a:xfrm flipV="1">
            <a:off x="7433186" y="2094270"/>
            <a:ext cx="2374491" cy="737420"/>
          </a:xfrm>
          <a:prstGeom prst="bentUpArrow">
            <a:avLst>
              <a:gd name="adj1" fmla="val 25000"/>
              <a:gd name="adj2" fmla="val 42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877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359747" y="5108673"/>
            <a:ext cx="8534400" cy="1507067"/>
          </a:xfrm>
        </p:spPr>
        <p:txBody>
          <a:bodyPr/>
          <a:lstStyle/>
          <a:p>
            <a:r>
              <a:rPr lang="it-IT" dirty="0" smtClean="0"/>
              <a:t>Le ricadute sulla composizione della forza lavoro (II)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684212" y="685800"/>
            <a:ext cx="5923065" cy="3615267"/>
          </a:xfrm>
        </p:spPr>
        <p:txBody>
          <a:bodyPr anchor="t" anchorCtr="0"/>
          <a:lstStyle/>
          <a:p>
            <a:pPr marL="0" indent="0">
              <a:buNone/>
            </a:pPr>
            <a:r>
              <a:rPr lang="it-IT" dirty="0" smtClean="0"/>
              <a:t>L’analisi delle comunicazioni obbligatorie ATECO 15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3750041"/>
              </p:ext>
            </p:extLst>
          </p:nvPr>
        </p:nvGraphicFramePr>
        <p:xfrm>
          <a:off x="751356" y="1858298"/>
          <a:ext cx="5398730" cy="10893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6990"/>
                <a:gridCol w="1850870"/>
                <a:gridCol w="1850870"/>
              </a:tblGrid>
              <a:tr h="502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 Anno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Mansioni cognitive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Mansioni energetiche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978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2011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                       243 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                     820 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978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2012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                       323 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                 2.089 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978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2013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                       304 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                 1.836 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7" name="Segnaposto contenuto 2"/>
          <p:cNvSpPr txBox="1">
            <a:spLocks/>
          </p:cNvSpPr>
          <p:nvPr/>
        </p:nvSpPr>
        <p:spPr>
          <a:xfrm>
            <a:off x="684212" y="3650770"/>
            <a:ext cx="5465874" cy="1300594"/>
          </a:xfrm>
          <a:prstGeom prst="rect">
            <a:avLst/>
          </a:prstGeom>
          <a:gradFill flip="none" rotWithShape="1">
            <a:gsLst>
              <a:gs pos="7900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2700000" scaled="1"/>
            <a:tileRect/>
          </a:gradFill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it-IT" sz="1600" dirty="0" smtClean="0"/>
              <a:t>Tra il 2011 e il 2013, nelle aziende con codifica ATECO </a:t>
            </a:r>
            <a:r>
              <a:rPr lang="it-IT" sz="1600" b="1" dirty="0" smtClean="0"/>
              <a:t>15 </a:t>
            </a:r>
            <a:r>
              <a:rPr lang="it-IT" sz="1600" dirty="0" smtClean="0"/>
              <a:t>gli avviamenti relativi alle mansioni energetiche</a:t>
            </a:r>
            <a:r>
              <a:rPr lang="it-IT" sz="1600" b="1" dirty="0" smtClean="0"/>
              <a:t> aumentano del 123%, </a:t>
            </a:r>
            <a:r>
              <a:rPr lang="it-IT" sz="1600" dirty="0" smtClean="0"/>
              <a:t>quelli inerenti le mansioni cognitive</a:t>
            </a:r>
            <a:r>
              <a:rPr lang="it-IT" sz="1600" b="1" dirty="0" smtClean="0"/>
              <a:t> crescono del 25%</a:t>
            </a:r>
            <a:endParaRPr lang="it-IT" sz="1600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7551185" y="88490"/>
            <a:ext cx="3760838" cy="2308324"/>
          </a:xfrm>
          <a:prstGeom prst="rect">
            <a:avLst/>
          </a:prstGeom>
          <a:noFill/>
          <a:ln>
            <a:solidFill>
              <a:schemeClr val="accent1">
                <a:tint val="76000"/>
                <a:hueMod val="94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MANSIONI ENERGETICHE</a:t>
            </a:r>
          </a:p>
          <a:p>
            <a:pPr marL="285750" indent="-285750">
              <a:buFontTx/>
              <a:buChar char="-"/>
            </a:pPr>
            <a:r>
              <a:rPr lang="it-IT" sz="1600" dirty="0" smtClean="0"/>
              <a:t>Conciatori di pelli e pellicce;</a:t>
            </a:r>
          </a:p>
          <a:p>
            <a:pPr marL="285750" indent="-285750">
              <a:buFontTx/>
              <a:buChar char="-"/>
            </a:pPr>
            <a:r>
              <a:rPr lang="it-IT" sz="1600" dirty="0" smtClean="0"/>
              <a:t>Confezionatori di calzature;</a:t>
            </a:r>
          </a:p>
          <a:p>
            <a:pPr marL="285750" indent="-285750">
              <a:buFontTx/>
              <a:buChar char="-"/>
            </a:pPr>
            <a:r>
              <a:rPr lang="it-IT" sz="1600" dirty="0" smtClean="0"/>
              <a:t>Tagliatori di calzature;</a:t>
            </a:r>
          </a:p>
          <a:p>
            <a:pPr marL="285750" indent="-285750">
              <a:buFontTx/>
              <a:buChar char="-"/>
            </a:pPr>
            <a:r>
              <a:rPr lang="it-IT" sz="1600" dirty="0" smtClean="0"/>
              <a:t>Calzolai, sellai e cuoiai;</a:t>
            </a:r>
          </a:p>
          <a:p>
            <a:pPr marL="285750" indent="-285750">
              <a:buFontTx/>
              <a:buChar char="-"/>
            </a:pPr>
            <a:r>
              <a:rPr lang="it-IT" sz="1600" dirty="0" smtClean="0"/>
              <a:t>Addetti ai macchinari industriali per la preparazione di pelli e pellicce</a:t>
            </a:r>
          </a:p>
          <a:p>
            <a:pPr marL="285750" indent="-285750">
              <a:buFontTx/>
              <a:buChar char="-"/>
            </a:pPr>
            <a:r>
              <a:rPr lang="it-IT" sz="1600" dirty="0" smtClean="0"/>
              <a:t>…….</a:t>
            </a:r>
            <a:endParaRPr lang="it-IT" sz="16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7541353" y="2493433"/>
            <a:ext cx="3760838" cy="2800767"/>
          </a:xfrm>
          <a:prstGeom prst="rect">
            <a:avLst/>
          </a:prstGeom>
          <a:noFill/>
          <a:ln>
            <a:solidFill>
              <a:schemeClr val="accent1">
                <a:tint val="76000"/>
                <a:hueMod val="94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MANSIONI COGNITIVE</a:t>
            </a:r>
          </a:p>
          <a:p>
            <a:pPr marL="285750" indent="-285750">
              <a:buFontTx/>
              <a:buChar char="-"/>
            </a:pPr>
            <a:r>
              <a:rPr lang="it-IT" sz="1600" dirty="0" smtClean="0"/>
              <a:t>Tecnici dell’organizzazione  e della gestione dei fattori produttivi;</a:t>
            </a:r>
          </a:p>
          <a:p>
            <a:pPr marL="285750" indent="-285750">
              <a:buFontTx/>
              <a:buChar char="-"/>
            </a:pPr>
            <a:r>
              <a:rPr lang="it-IT" sz="1600" dirty="0" smtClean="0"/>
              <a:t>Analisti di mercato;</a:t>
            </a:r>
          </a:p>
          <a:p>
            <a:pPr marL="285750" indent="-285750">
              <a:buFontTx/>
              <a:buChar char="-"/>
            </a:pPr>
            <a:r>
              <a:rPr lang="it-IT" sz="1600" dirty="0" smtClean="0"/>
              <a:t>Specialisti nella commercializzazione di beni e servizi</a:t>
            </a:r>
          </a:p>
          <a:p>
            <a:pPr marL="285750" indent="-285750">
              <a:buFontTx/>
              <a:buChar char="-"/>
            </a:pPr>
            <a:r>
              <a:rPr lang="it-IT" sz="1600" dirty="0" smtClean="0"/>
              <a:t>Disegnatori di moda;</a:t>
            </a:r>
          </a:p>
          <a:p>
            <a:pPr marL="285750" indent="-285750">
              <a:buFontTx/>
              <a:buChar char="-"/>
            </a:pPr>
            <a:r>
              <a:rPr lang="it-IT" sz="1600" dirty="0" smtClean="0"/>
              <a:t>Modellisti di pelletteria</a:t>
            </a:r>
          </a:p>
          <a:p>
            <a:pPr marL="285750" indent="-285750">
              <a:buFontTx/>
              <a:buChar char="-"/>
            </a:pPr>
            <a:r>
              <a:rPr lang="it-IT" sz="1600" dirty="0" smtClean="0"/>
              <a:t>…….</a:t>
            </a:r>
            <a:endParaRPr lang="it-IT" sz="1600" dirty="0"/>
          </a:p>
        </p:txBody>
      </p:sp>
      <p:sp>
        <p:nvSpPr>
          <p:cNvPr id="12" name="Freccia a destra con strisce 11"/>
          <p:cNvSpPr/>
          <p:nvPr/>
        </p:nvSpPr>
        <p:spPr>
          <a:xfrm>
            <a:off x="6356555" y="1961535"/>
            <a:ext cx="1184798" cy="103893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747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359747" y="5108673"/>
            <a:ext cx="8534400" cy="1507067"/>
          </a:xfrm>
        </p:spPr>
        <p:txBody>
          <a:bodyPr/>
          <a:lstStyle/>
          <a:p>
            <a:r>
              <a:rPr lang="it-IT" dirty="0" smtClean="0"/>
              <a:t>Le ricadute sulla composizione della forza lavoro (III)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684212" y="685800"/>
            <a:ext cx="5923065" cy="3615267"/>
          </a:xfrm>
        </p:spPr>
        <p:txBody>
          <a:bodyPr anchor="t" anchorCtr="0"/>
          <a:lstStyle/>
          <a:p>
            <a:pPr marL="0" indent="0">
              <a:buNone/>
            </a:pPr>
            <a:r>
              <a:rPr lang="it-IT" dirty="0" smtClean="0"/>
              <a:t>L’analisi delle comunicazioni obbligatorie ATECO 62,63,69,70,71,72,73,74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684212" y="2753979"/>
            <a:ext cx="4738268" cy="1547088"/>
          </a:xfrm>
          <a:prstGeom prst="rect">
            <a:avLst/>
          </a:prstGeom>
          <a:gradFill flip="none" rotWithShape="1">
            <a:gsLst>
              <a:gs pos="7900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2700000" scaled="1"/>
            <a:tileRect/>
          </a:gradFill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600" dirty="0" smtClean="0"/>
              <a:t>Tra il 2011 e il 2013, nelle aziende che producono beni e servizi ad alto valore aggiunto gli avviamenti sono aumentati di oltre il 71%. La varietà delle mansioni richieste è aumentata: erano 22 nel 2011 sono diventate 33 nel 2013</a:t>
            </a:r>
            <a:endParaRPr lang="it-IT" sz="1600" b="1" dirty="0"/>
          </a:p>
        </p:txBody>
      </p:sp>
      <p:sp>
        <p:nvSpPr>
          <p:cNvPr id="12" name="Freccia a destra con strisce 11"/>
          <p:cNvSpPr/>
          <p:nvPr/>
        </p:nvSpPr>
        <p:spPr>
          <a:xfrm>
            <a:off x="5692875" y="1578076"/>
            <a:ext cx="1410934" cy="103893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395945"/>
              </p:ext>
            </p:extLst>
          </p:nvPr>
        </p:nvGraphicFramePr>
        <p:xfrm>
          <a:off x="687104" y="1540933"/>
          <a:ext cx="4770755" cy="952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5173"/>
                <a:gridCol w="3505582"/>
              </a:tblGrid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Anno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Avviamenti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2013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158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2012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216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2011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92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Totale</a:t>
                      </a:r>
                      <a:endParaRPr lang="it-IT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466</a:t>
                      </a:r>
                      <a:endParaRPr lang="it-IT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259851"/>
              </p:ext>
            </p:extLst>
          </p:nvPr>
        </p:nvGraphicFramePr>
        <p:xfrm>
          <a:off x="7286882" y="1061885"/>
          <a:ext cx="4591050" cy="32391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09800"/>
                <a:gridCol w="1120775"/>
                <a:gridCol w="1260475"/>
              </a:tblGrid>
              <a:tr h="3350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Tipologia di mansioni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VA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%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3350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Amministrativi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307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65,88%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3350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Tecnici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74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15,88%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3350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Addetti alla progettazione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44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9,44%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5587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Addetti alla gestione risorse umane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16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3,43%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3350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Addetti al marketing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12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2,58%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3350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Addetti all'assistenza del cliente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9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1,93%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3350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Figure manageriali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0,86%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3350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Totale</a:t>
                      </a:r>
                      <a:endParaRPr lang="it-IT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466</a:t>
                      </a:r>
                      <a:endParaRPr lang="it-IT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100,00%</a:t>
                      </a:r>
                      <a:endParaRPr lang="it-IT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423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996786"/>
              </p:ext>
            </p:extLst>
          </p:nvPr>
        </p:nvGraphicFramePr>
        <p:xfrm>
          <a:off x="466715" y="352981"/>
          <a:ext cx="4916446" cy="10776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36391"/>
                <a:gridCol w="1627796"/>
                <a:gridCol w="1652259"/>
              </a:tblGrid>
              <a:tr h="26926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Sesso</a:t>
                      </a:r>
                      <a:endParaRPr lang="it-IT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Cognitivi</a:t>
                      </a:r>
                      <a:endParaRPr lang="it-IT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Energetici</a:t>
                      </a:r>
                      <a:endParaRPr lang="it-IT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944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Femmine</a:t>
                      </a:r>
                      <a:endParaRPr lang="it-IT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56,55%</a:t>
                      </a:r>
                      <a:endParaRPr lang="it-IT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28,27%</a:t>
                      </a:r>
                      <a:endParaRPr lang="it-IT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944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Maschi</a:t>
                      </a:r>
                      <a:endParaRPr lang="it-IT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43,45%</a:t>
                      </a:r>
                      <a:endParaRPr lang="it-IT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71,73%</a:t>
                      </a:r>
                      <a:endParaRPr lang="it-IT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944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Totale</a:t>
                      </a:r>
                      <a:endParaRPr lang="it-IT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100%</a:t>
                      </a:r>
                      <a:endParaRPr lang="it-IT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100%</a:t>
                      </a:r>
                      <a:endParaRPr lang="it-IT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300753" y="5082657"/>
            <a:ext cx="8534400" cy="1507067"/>
          </a:xfrm>
        </p:spPr>
        <p:txBody>
          <a:bodyPr/>
          <a:lstStyle/>
          <a:p>
            <a:r>
              <a:rPr lang="it-IT" smtClean="0"/>
              <a:t>Le ricadute sulla composizione della forza lavoro (IV)</a:t>
            </a:r>
            <a:endParaRPr lang="it-IT" dirty="0"/>
          </a:p>
        </p:txBody>
      </p:sp>
      <p:sp>
        <p:nvSpPr>
          <p:cNvPr id="7" name="Freccia a destra con strisce 6"/>
          <p:cNvSpPr/>
          <p:nvPr/>
        </p:nvSpPr>
        <p:spPr>
          <a:xfrm>
            <a:off x="5781368" y="560439"/>
            <a:ext cx="1342103" cy="78166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7388941" y="752163"/>
            <a:ext cx="3687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COB 2013 imprese ATECO 15</a:t>
            </a:r>
            <a:endParaRPr lang="it-IT" dirty="0"/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480915"/>
              </p:ext>
            </p:extLst>
          </p:nvPr>
        </p:nvGraphicFramePr>
        <p:xfrm>
          <a:off x="463008" y="2520989"/>
          <a:ext cx="4905406" cy="10436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3503"/>
                <a:gridCol w="3081903"/>
              </a:tblGrid>
              <a:tr h="2545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Sesso</a:t>
                      </a:r>
                      <a:endParaRPr lang="it-IT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Frequenze</a:t>
                      </a:r>
                      <a:endParaRPr lang="it-IT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468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Femmine</a:t>
                      </a:r>
                      <a:endParaRPr lang="it-IT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69,71%</a:t>
                      </a:r>
                      <a:endParaRPr lang="it-IT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468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Maschi</a:t>
                      </a:r>
                      <a:endParaRPr lang="it-IT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30,29%</a:t>
                      </a:r>
                      <a:endParaRPr lang="it-IT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468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Totale</a:t>
                      </a:r>
                      <a:endParaRPr lang="it-IT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100%</a:t>
                      </a:r>
                      <a:endParaRPr lang="it-IT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" name="Freccia a destra con strisce 9"/>
          <p:cNvSpPr/>
          <p:nvPr/>
        </p:nvSpPr>
        <p:spPr>
          <a:xfrm>
            <a:off x="5712544" y="2689122"/>
            <a:ext cx="1342103" cy="78166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7320121" y="2733366"/>
            <a:ext cx="36870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COB 2013 imprese ATECO 62,63,69,70,71,72,73,74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597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bg2">
                <a:lumMod val="20000"/>
                <a:lumOff val="80000"/>
              </a:schemeClr>
            </a:gs>
            <a:gs pos="100000">
              <a:schemeClr val="bg2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4212" y="5342732"/>
            <a:ext cx="8534400" cy="1507067"/>
          </a:xfrm>
        </p:spPr>
        <p:txBody>
          <a:bodyPr/>
          <a:lstStyle/>
          <a:p>
            <a:r>
              <a:rPr lang="it-IT" smtClean="0"/>
              <a:t>conclusioni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27012" y="936524"/>
            <a:ext cx="10333703" cy="429915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1800" dirty="0" smtClean="0"/>
              <a:t>Le imprese del Distretto hanno avviato un processo di integrazione delle </a:t>
            </a:r>
            <a:r>
              <a:rPr lang="it-IT" sz="1800" b="1" dirty="0" smtClean="0"/>
              <a:t>conoscenze tacite distrettuali,</a:t>
            </a:r>
            <a:r>
              <a:rPr lang="it-IT" sz="1800" dirty="0" smtClean="0"/>
              <a:t> con un set di </a:t>
            </a:r>
            <a:r>
              <a:rPr lang="it-IT" sz="1800" b="1" dirty="0" smtClean="0"/>
              <a:t>conoscenze codificate attraverso l’acquisizione di </a:t>
            </a:r>
            <a:r>
              <a:rPr lang="it-IT" sz="1800" b="1" u="sng" dirty="0" smtClean="0"/>
              <a:t>manodopera di tipo cognitivo </a:t>
            </a:r>
            <a:r>
              <a:rPr lang="it-IT" sz="1800" dirty="0" smtClean="0"/>
              <a:t>attraverso la quale:</a:t>
            </a:r>
          </a:p>
          <a:p>
            <a:pPr marL="0" indent="0">
              <a:buNone/>
            </a:pPr>
            <a:endParaRPr lang="it-IT" sz="1800" b="1" u="sng" dirty="0" smtClean="0"/>
          </a:p>
          <a:p>
            <a:pPr marL="1773238" indent="-342900">
              <a:buFontTx/>
              <a:buChar char="-"/>
            </a:pPr>
            <a:r>
              <a:rPr lang="it-IT" sz="1800" dirty="0" smtClean="0"/>
              <a:t>E’ possibile allungare la </a:t>
            </a:r>
            <a:r>
              <a:rPr lang="it-IT" sz="1800" dirty="0" err="1" smtClean="0"/>
              <a:t>supply</a:t>
            </a:r>
            <a:r>
              <a:rPr lang="it-IT" sz="1800" dirty="0" smtClean="0"/>
              <a:t> </a:t>
            </a:r>
            <a:r>
              <a:rPr lang="it-IT" sz="1800" dirty="0" err="1" smtClean="0"/>
              <a:t>chain</a:t>
            </a:r>
            <a:r>
              <a:rPr lang="it-IT" sz="1800" dirty="0" smtClean="0"/>
              <a:t>, includendo nel circuito fornitori extra-distrettuali;</a:t>
            </a:r>
          </a:p>
          <a:p>
            <a:pPr marL="1773238" indent="-342900">
              <a:buFontTx/>
              <a:buChar char="-"/>
            </a:pPr>
            <a:r>
              <a:rPr lang="it-IT" sz="1800" dirty="0" smtClean="0"/>
              <a:t>Si rende intellegibile la qualità dei prodotti e dei processi anche fuori dal distretto;</a:t>
            </a:r>
          </a:p>
          <a:p>
            <a:pPr marL="1773238" indent="-342900">
              <a:buFontTx/>
              <a:buChar char="-"/>
            </a:pPr>
            <a:r>
              <a:rPr lang="it-IT" sz="1800" dirty="0" smtClean="0"/>
              <a:t>Si acquisiscono know-how extra-distrettuali (utili, ad esempio, all’informatizzazione dei p.p., all’avvio di campagne di marketing internazionali, a introdurre  innovazioni di prodotto e di processo).</a:t>
            </a:r>
          </a:p>
          <a:p>
            <a:pPr marL="0" indent="0">
              <a:buNone/>
            </a:pPr>
            <a:endParaRPr lang="it-IT" sz="1800" dirty="0" smtClean="0"/>
          </a:p>
          <a:p>
            <a:pPr marL="0" indent="0">
              <a:buNone/>
            </a:pPr>
            <a:r>
              <a:rPr lang="it-IT" sz="1800" dirty="0" smtClean="0"/>
              <a:t>I lavoratori cognitivi sono chiamati a svolgere un’intensa attività di </a:t>
            </a:r>
            <a:r>
              <a:rPr lang="it-IT" sz="1800" u="sng" dirty="0" smtClean="0"/>
              <a:t>«traduzione» delle conoscenze tacite in conoscenze codificate</a:t>
            </a:r>
            <a:r>
              <a:rPr lang="it-IT" sz="1800" dirty="0" smtClean="0"/>
              <a:t>, rendendo possibile la </a:t>
            </a:r>
            <a:r>
              <a:rPr lang="it-IT" sz="1800" b="1" dirty="0" smtClean="0"/>
              <a:t>comunicazione </a:t>
            </a:r>
            <a:r>
              <a:rPr lang="it-IT" sz="1800" dirty="0" smtClean="0"/>
              <a:t>con le imprese </a:t>
            </a:r>
            <a:r>
              <a:rPr lang="it-IT" sz="1800" dirty="0" smtClean="0"/>
              <a:t>extra-distrettuali </a:t>
            </a:r>
            <a:r>
              <a:rPr lang="it-IT" sz="1800" dirty="0" smtClean="0"/>
              <a:t>ai fini dell’</a:t>
            </a:r>
            <a:r>
              <a:rPr lang="it-IT" sz="1800" b="1" dirty="0" smtClean="0"/>
              <a:t>innovazione</a:t>
            </a:r>
            <a:r>
              <a:rPr lang="it-IT" sz="1800" dirty="0" smtClean="0"/>
              <a:t> e dei </a:t>
            </a:r>
            <a:r>
              <a:rPr lang="it-IT" sz="1800" b="1" dirty="0" smtClean="0"/>
              <a:t>processi di internazionalizzazione</a:t>
            </a:r>
            <a:r>
              <a:rPr lang="it-IT" sz="1800" dirty="0" smtClean="0"/>
              <a:t>.</a:t>
            </a:r>
          </a:p>
          <a:p>
            <a:pPr marL="0" indent="0">
              <a:buNone/>
            </a:pP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229653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zion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138</TotalTime>
  <Words>890</Words>
  <Application>Microsoft Office PowerPoint</Application>
  <PresentationFormat>Widescreen</PresentationFormat>
  <Paragraphs>246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Calibri</vt:lpstr>
      <vt:lpstr>Century Gothic</vt:lpstr>
      <vt:lpstr>Times New Roman</vt:lpstr>
      <vt:lpstr>Wingdings 3</vt:lpstr>
      <vt:lpstr>Sezione</vt:lpstr>
      <vt:lpstr>Lavoro cognitivo e sviluppo nel Distretto di Santa Croce sull’Arno</vt:lpstr>
      <vt:lpstr>L’andamento economico</vt:lpstr>
      <vt:lpstr>I processi di riaggiustamento industriale in atto</vt:lpstr>
      <vt:lpstr>Le ricadute sulla composizione della forza lavoro (I)</vt:lpstr>
      <vt:lpstr>Le ricadute sulla composizione della forza lavoro (II)</vt:lpstr>
      <vt:lpstr>Le ricadute sulla composizione della forza lavoro (III)</vt:lpstr>
      <vt:lpstr>Le ricadute sulla composizione della forza lavoro (IV)</vt:lpstr>
      <vt:lpstr>conclusioni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Lavoro cognitivo e sviluppo nel Distretto di Santa Croce sull’Arno</dc:title>
  <dc:creator>enrico fabbri</dc:creator>
  <cp:lastModifiedBy>enrico fabbri</cp:lastModifiedBy>
  <cp:revision>15</cp:revision>
  <dcterms:created xsi:type="dcterms:W3CDTF">2014-10-10T07:12:14Z</dcterms:created>
  <dcterms:modified xsi:type="dcterms:W3CDTF">2014-10-10T09:36:38Z</dcterms:modified>
</cp:coreProperties>
</file>